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7" r:id="rId6"/>
    <p:sldId id="284" r:id="rId7"/>
    <p:sldId id="297" r:id="rId8"/>
    <p:sldId id="298" r:id="rId9"/>
    <p:sldId id="295" r:id="rId10"/>
    <p:sldId id="296" r:id="rId11"/>
    <p:sldId id="258" r:id="rId12"/>
    <p:sldId id="286" r:id="rId13"/>
    <p:sldId id="290" r:id="rId14"/>
    <p:sldId id="292" r:id="rId15"/>
    <p:sldId id="293" r:id="rId16"/>
    <p:sldId id="294" r:id="rId17"/>
    <p:sldId id="289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50F02-B827-5DCE-47B1-F8BCBCC94174}" v="1331" dt="2023-05-31T17:55:45.939"/>
    <p1510:client id="{BA3D75EB-0B1C-A608-5E14-E6BB30A22ECA}" v="355" dt="2023-06-01T08:06:41.721"/>
    <p1510:client id="{D901D3FF-5091-4EE9-84B8-C77121D4AD73}" v="760" vWet="764" dt="2023-06-01T08:06:36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B5B42BD-8D3B-4B09-9029-8C63687D5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E2EC764-34EA-4620-8CF9-F605D96BC33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CFE3099-591D-45A7-A51D-7A26F574396C}" type="datetime1">
              <a:rPr lang="pt-BR" smtClean="0"/>
              <a:t>01/06/2023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C1FA7CC-A0A2-4292-AA1A-FFA1D3AC96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6C9D8F1-C311-48E0-A5EA-6AC70E14D0F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827EC1-36E0-417D-8141-8D14DF1BDF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852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512B0B-086E-405E-B6A3-A336C302B6B7}" type="datetime1">
              <a:rPr lang="pt-BR" smtClean="0"/>
              <a:pPr/>
              <a:t>01/06/2023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5BAF473-2665-42A7-89E3-C7BA7EB58D1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9354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35BAF473-2665-42A7-89E3-C7BA7EB58D1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97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267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60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21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09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70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5BAF473-2665-42A7-89E3-C7BA7EB58D1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11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465970"/>
            <a:ext cx="5739882" cy="2387600"/>
          </a:xfrm>
        </p:spPr>
        <p:txBody>
          <a:bodyPr rtlCol="0" anchor="b">
            <a:normAutofit/>
          </a:bodyPr>
          <a:lstStyle>
            <a:lvl1pPr algn="l">
              <a:defRPr sz="5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159827"/>
            <a:ext cx="5739882" cy="783773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95037"/>
            <a:ext cx="4573200" cy="1325563"/>
          </a:xfrm>
        </p:spPr>
        <p:txBody>
          <a:bodyPr rtlCol="0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21635" y="2039382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16CC17AD-6E52-42E9-989B-FB086C64DFD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21635" y="2408260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36B0D72-6C95-4E3A-A679-D94CB154306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043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7E6E1537-8CF9-4C86-8E25-29BFFDAFDDD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43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755E9ED2-721A-416D-AFA6-B57E6B8D8C5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757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0DE1C87C-07E3-42FC-9B43-81D789BF794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757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8556C5D2-9D30-44C4-95EA-DA672356995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1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5" name="Espaço Reservado para Texto 8">
            <a:extLst>
              <a:ext uri="{FF2B5EF4-FFF2-40B4-BE49-F238E27FC236}">
                <a16:creationId xmlns:a16="http://schemas.microsoft.com/office/drawing/2014/main" id="{BB8DD76A-44FE-4266-9CE3-FC74ACF6147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1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6" name="Espaço Reservado para Texto 8">
            <a:extLst>
              <a:ext uri="{FF2B5EF4-FFF2-40B4-BE49-F238E27FC236}">
                <a16:creationId xmlns:a16="http://schemas.microsoft.com/office/drawing/2014/main" id="{BB7FB830-D9B0-43D8-B279-D8A3831911C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15407" y="4758255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7" name="Espaço Reservado para Texto 8">
            <a:extLst>
              <a:ext uri="{FF2B5EF4-FFF2-40B4-BE49-F238E27FC236}">
                <a16:creationId xmlns:a16="http://schemas.microsoft.com/office/drawing/2014/main" id="{DA699CE9-2DCD-4D59-B359-D7D3511A215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615407" y="5127133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8" name="Espaço Reservado para Texto 8">
            <a:extLst>
              <a:ext uri="{FF2B5EF4-FFF2-40B4-BE49-F238E27FC236}">
                <a16:creationId xmlns:a16="http://schemas.microsoft.com/office/drawing/2014/main" id="{5B0C1AF9-7ECA-4F02-B71D-97228D05B03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29407" y="4770420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9" name="Espaço Reservado para Texto 8">
            <a:extLst>
              <a:ext uri="{FF2B5EF4-FFF2-40B4-BE49-F238E27FC236}">
                <a16:creationId xmlns:a16="http://schemas.microsoft.com/office/drawing/2014/main" id="{FE515F87-B08B-4273-9427-B4477D68E33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329407" y="5139298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2353FBD-19BF-45E4-A6F5-4217CDAAA52E}"/>
              </a:ext>
            </a:extLst>
          </p:cNvPr>
          <p:cNvCxnSpPr/>
          <p:nvPr userDrawn="1"/>
        </p:nvCxnSpPr>
        <p:spPr>
          <a:xfrm>
            <a:off x="1513114" y="3875317"/>
            <a:ext cx="911134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Espaço Reservado para Data 4">
            <a:extLst>
              <a:ext uri="{FF2B5EF4-FFF2-40B4-BE49-F238E27FC236}">
                <a16:creationId xmlns:a16="http://schemas.microsoft.com/office/drawing/2014/main" id="{BA4BCF05-CDFF-42C0-A406-D762B747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42" name="Espaço Reservado para Rodapé 5">
            <a:extLst>
              <a:ext uri="{FF2B5EF4-FFF2-40B4-BE49-F238E27FC236}">
                <a16:creationId xmlns:a16="http://schemas.microsoft.com/office/drawing/2014/main" id="{FE043986-6365-4919-A13C-B1086DCF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43" name="Espaço Reservado para o Número do Slide 6">
            <a:extLst>
              <a:ext uri="{FF2B5EF4-FFF2-40B4-BE49-F238E27FC236}">
                <a16:creationId xmlns:a16="http://schemas.microsoft.com/office/drawing/2014/main" id="{4FD22B22-DA9C-4B3F-A67F-D0729127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FAB3CE1-D027-49AE-8023-7D6E330C7E2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852057"/>
            <a:ext cx="0" cy="1643743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6B59BE6F-06DF-4031-A366-9BF6A53377C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611592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Reto 53">
            <a:extLst>
              <a:ext uri="{FF2B5EF4-FFF2-40B4-BE49-F238E27FC236}">
                <a16:creationId xmlns:a16="http://schemas.microsoft.com/office/drawing/2014/main" id="{588442AB-AF81-4C81-B0CE-584EE410EB92}"/>
              </a:ext>
            </a:extLst>
          </p:cNvPr>
          <p:cNvCxnSpPr>
            <a:cxnSpLocks/>
          </p:cNvCxnSpPr>
          <p:nvPr userDrawn="1"/>
        </p:nvCxnSpPr>
        <p:spPr>
          <a:xfrm flipV="1">
            <a:off x="1513114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to 55">
            <a:extLst>
              <a:ext uri="{FF2B5EF4-FFF2-40B4-BE49-F238E27FC236}">
                <a16:creationId xmlns:a16="http://schemas.microsoft.com/office/drawing/2014/main" id="{35F27884-729D-4CA6-A08A-92EBC733CCB5}"/>
              </a:ext>
            </a:extLst>
          </p:cNvPr>
          <p:cNvCxnSpPr>
            <a:cxnSpLocks/>
          </p:cNvCxnSpPr>
          <p:nvPr userDrawn="1"/>
        </p:nvCxnSpPr>
        <p:spPr>
          <a:xfrm flipV="1">
            <a:off x="3815938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>
            <a:extLst>
              <a:ext uri="{FF2B5EF4-FFF2-40B4-BE49-F238E27FC236}">
                <a16:creationId xmlns:a16="http://schemas.microsoft.com/office/drawing/2014/main" id="{A1F7E5A1-BEA5-447F-BED5-E18F7A1D9A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1011" y="3872164"/>
            <a:ext cx="0" cy="623636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 no painel do lado direi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2376805"/>
            <a:ext cx="501396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4150042"/>
            <a:ext cx="5013960" cy="196119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371856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9ECA7294-D791-453A-AEDA-C7BC2C83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E3F008A3-FE03-4B55-99DE-C66C7215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561AA2A7-90C9-48FA-A998-4CB16275A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305030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encerramen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A3215B1E-B289-4C56-BCC0-2AB8CF93E2A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 anchor="ctr">
            <a:normAutofit/>
          </a:bodyPr>
          <a:lstStyle>
            <a:lvl1pPr algn="ctr">
              <a:defRPr sz="5400"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72402" y="2348318"/>
            <a:ext cx="2743200" cy="1659715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632857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2514600" cy="365125"/>
          </a:xfrm>
        </p:spPr>
        <p:txBody>
          <a:bodyPr rtlCol="0"/>
          <a:lstStyle>
            <a:lvl1pPr algn="r"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90968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e seçã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434EB92-62CF-4273-86A4-59223DABDBB8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9A25F60-1F94-4EB8-AECE-53F9C3EBF6AC}"/>
              </a:ext>
            </a:extLst>
          </p:cNvPr>
          <p:cNvSpPr/>
          <p:nvPr userDrawn="1"/>
        </p:nvSpPr>
        <p:spPr>
          <a:xfrm>
            <a:off x="0" y="6509657"/>
            <a:ext cx="12192000" cy="3483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429000"/>
            <a:ext cx="10515600" cy="3080657"/>
          </a:xfrm>
        </p:spPr>
        <p:txBody>
          <a:bodyPr rtlCol="0" anchor="ctr"/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a equip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Imagem 15">
            <a:extLst>
              <a:ext uri="{FF2B5EF4-FFF2-40B4-BE49-F238E27FC236}">
                <a16:creationId xmlns:a16="http://schemas.microsoft.com/office/drawing/2014/main" id="{A74BA5A7-7918-4C65-BAAB-14B3A1E2B4E4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52161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7" name="Espaço Reservado para Imagem 15">
            <a:extLst>
              <a:ext uri="{FF2B5EF4-FFF2-40B4-BE49-F238E27FC236}">
                <a16:creationId xmlns:a16="http://schemas.microsoft.com/office/drawing/2014/main" id="{0C5DF728-AFC5-467F-86BF-45BBD7787257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07938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8" name="Espaço Reservado para Imagem 15">
            <a:extLst>
              <a:ext uri="{FF2B5EF4-FFF2-40B4-BE49-F238E27FC236}">
                <a16:creationId xmlns:a16="http://schemas.microsoft.com/office/drawing/2014/main" id="{BBFE7B80-0990-424B-A099-BFECB5508302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63715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9" name="Espaço Reservado para Imagem 15">
            <a:extLst>
              <a:ext uri="{FF2B5EF4-FFF2-40B4-BE49-F238E27FC236}">
                <a16:creationId xmlns:a16="http://schemas.microsoft.com/office/drawing/2014/main" id="{5B4A0F3D-F23F-4072-9FF5-6CFE888CE1E0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194922" y="2601972"/>
            <a:ext cx="1476000" cy="1476000"/>
          </a:xfrm>
          <a:noFill/>
          <a:ln w="396875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pt-BR" noProof="0"/>
              <a:t>Clique no ícone para adicionar uma imagem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14F97182-060B-42D4-9BD6-AADEBB4691F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14950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2" name="Espaço Reservado para Texto 8">
            <a:extLst>
              <a:ext uri="{FF2B5EF4-FFF2-40B4-BE49-F238E27FC236}">
                <a16:creationId xmlns:a16="http://schemas.microsoft.com/office/drawing/2014/main" id="{0C32DCEC-D4CF-4F91-ABA7-22726A1E992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214950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04BECAB1-5EBD-4BC7-8F7A-8B4CA80746C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764623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D671F83-5A25-4513-86E5-FFBF3BF3106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64623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F6EE3639-A148-489C-A695-7EA2313AEF3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4296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0" name="Espaço Reservado para Texto 8">
            <a:extLst>
              <a:ext uri="{FF2B5EF4-FFF2-40B4-BE49-F238E27FC236}">
                <a16:creationId xmlns:a16="http://schemas.microsoft.com/office/drawing/2014/main" id="{BB55BB21-9247-450C-9A9D-D2AD9161E10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14296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2" name="Espaço Reservado para Texto 8">
            <a:extLst>
              <a:ext uri="{FF2B5EF4-FFF2-40B4-BE49-F238E27FC236}">
                <a16:creationId xmlns:a16="http://schemas.microsoft.com/office/drawing/2014/main" id="{934A7F7B-4591-45E6-AF17-EC81162B733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863969" y="4624131"/>
            <a:ext cx="2105186" cy="36512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3" name="Espaço Reservado para Texto 8">
            <a:extLst>
              <a:ext uri="{FF2B5EF4-FFF2-40B4-BE49-F238E27FC236}">
                <a16:creationId xmlns:a16="http://schemas.microsoft.com/office/drawing/2014/main" id="{730702B6-2129-4FAB-8868-58B59C11FFC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863969" y="4993009"/>
            <a:ext cx="2105186" cy="365125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4" name="Espaço Reservado para Data 4">
            <a:extLst>
              <a:ext uri="{FF2B5EF4-FFF2-40B4-BE49-F238E27FC236}">
                <a16:creationId xmlns:a16="http://schemas.microsoft.com/office/drawing/2014/main" id="{AD0AC7DB-F500-41DA-8326-3ED61B33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5" name="Espaço Reservado para Rodapé 5">
            <a:extLst>
              <a:ext uri="{FF2B5EF4-FFF2-40B4-BE49-F238E27FC236}">
                <a16:creationId xmlns:a16="http://schemas.microsoft.com/office/drawing/2014/main" id="{798612DF-528A-42D7-8634-25EFF6159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6" name="Espaço Reservado para o Número do Slide 6">
            <a:extLst>
              <a:ext uri="{FF2B5EF4-FFF2-40B4-BE49-F238E27FC236}">
                <a16:creationId xmlns:a16="http://schemas.microsoft.com/office/drawing/2014/main" id="{1E3817B4-A707-4ACC-9CAC-E32B5E0A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6386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28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9280" y="2595562"/>
            <a:ext cx="5684520" cy="318103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0" y="0"/>
            <a:ext cx="4175760" cy="38404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0" y="3840480"/>
            <a:ext cx="4175760" cy="20878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0" y="5928360"/>
            <a:ext cx="4175760" cy="929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2FF674D8-A0B1-4D60-AB18-A733984F7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7E0AFFFB-7406-40B3-B2D5-18288BEA5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0D2AF818-9E4C-485A-8EA3-3BD5917D5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dois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22325"/>
            <a:ext cx="5684520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595562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9197FF6-6321-41EE-A0C4-DEC0761A3C01}"/>
              </a:ext>
            </a:extLst>
          </p:cNvPr>
          <p:cNvSpPr/>
          <p:nvPr userDrawn="1"/>
        </p:nvSpPr>
        <p:spPr>
          <a:xfrm>
            <a:off x="8016240" y="0"/>
            <a:ext cx="2401389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45EFDD-D97D-44D9-8A6D-0FACEE0964B3}"/>
              </a:ext>
            </a:extLst>
          </p:cNvPr>
          <p:cNvSpPr/>
          <p:nvPr userDrawn="1"/>
        </p:nvSpPr>
        <p:spPr>
          <a:xfrm flipV="1">
            <a:off x="10417629" y="0"/>
            <a:ext cx="177437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4E59D1-0F68-4FA3-944D-63FCD442DA66}"/>
              </a:ext>
            </a:extLst>
          </p:cNvPr>
          <p:cNvSpPr/>
          <p:nvPr userDrawn="1"/>
        </p:nvSpPr>
        <p:spPr>
          <a:xfrm flipV="1">
            <a:off x="11800114" y="0"/>
            <a:ext cx="39188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20C3808-5997-40A2-83EF-E2136C52EFE1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8200" y="4529818"/>
            <a:ext cx="5684520" cy="44155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lang="en-US" sz="18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AD9A34D-2599-4944-8F4B-6953690367E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8200" y="3040514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4D123A04-698E-4E6B-BB2C-C4FCA2CFBB9A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38200" y="4993888"/>
            <a:ext cx="5684520" cy="1106942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8BC6F0B0-7E88-4658-BED0-B126DDE797A0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1B454B68-B7BD-4197-BF00-63964D76348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AA42605-D696-484D-B611-62CB3140EAC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56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quatro conteúdo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2A3DF3F-0A0C-4018-A9D5-6DE43170F3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24742" y="822325"/>
            <a:ext cx="9329058" cy="1325563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2E9ED8E-C27B-434B-BABA-E66DF12C50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24742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A9EBAE4-D52F-453F-8270-8B6E097489BF}"/>
              </a:ext>
            </a:extLst>
          </p:cNvPr>
          <p:cNvSpPr/>
          <p:nvPr userDrawn="1"/>
        </p:nvSpPr>
        <p:spPr>
          <a:xfrm>
            <a:off x="0" y="-1"/>
            <a:ext cx="674914" cy="68579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9FC540D-D53A-486F-96EA-3488254DA8F1}"/>
              </a:ext>
            </a:extLst>
          </p:cNvPr>
          <p:cNvSpPr/>
          <p:nvPr userDrawn="1"/>
        </p:nvSpPr>
        <p:spPr>
          <a:xfrm flipV="1">
            <a:off x="674914" y="0"/>
            <a:ext cx="67491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AA5699F8-E412-4D90-AD9E-5A933F03D67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019111" y="259556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3C6CD4EE-A2DF-4227-8E8E-061E1811B31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024742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2BD7E863-25A7-4713-A3A0-9A5F432FE00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019111" y="4446132"/>
            <a:ext cx="4334689" cy="4742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13EEC52D-9939-4E0F-B26E-6287735877F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024740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3F6A9263-89CC-446B-AA55-FA0F0180A70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019109" y="306977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73A562DC-F1FD-4766-B507-CC08FBA1EE6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024740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Conteúdo 2">
            <a:extLst>
              <a:ext uri="{FF2B5EF4-FFF2-40B4-BE49-F238E27FC236}">
                <a16:creationId xmlns:a16="http://schemas.microsoft.com/office/drawing/2014/main" id="{B4A99B91-CC4B-4964-B372-94ED4BB9A772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7019109" y="4920343"/>
            <a:ext cx="4334689" cy="1219201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1" name="Espaço Reservado para Data 4">
            <a:extLst>
              <a:ext uri="{FF2B5EF4-FFF2-40B4-BE49-F238E27FC236}">
                <a16:creationId xmlns:a16="http://schemas.microsoft.com/office/drawing/2014/main" id="{5413A312-123E-4C7A-864E-C120568D6037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024740" y="6356350"/>
            <a:ext cx="1556659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2" name="Espaço Reservado para Rodapé 5">
            <a:extLst>
              <a:ext uri="{FF2B5EF4-FFF2-40B4-BE49-F238E27FC236}">
                <a16:creationId xmlns:a16="http://schemas.microsoft.com/office/drawing/2014/main" id="{F3306EE3-B07E-48BA-A4EE-EAFE9A458C3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38600" y="6356350"/>
            <a:ext cx="5268686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3" name="Espaço Reservado para o Número do Slide 6">
            <a:extLst>
              <a:ext uri="{FF2B5EF4-FFF2-40B4-BE49-F238E27FC236}">
                <a16:creationId xmlns:a16="http://schemas.microsoft.com/office/drawing/2014/main" id="{6A049DF0-5C6A-4542-841D-C03F6230482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9764486" y="6356350"/>
            <a:ext cx="1589314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8215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do painel do lado esquerd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9BF9015-BE24-42C7-B20B-596FE57D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480" y="3864426"/>
            <a:ext cx="5684520" cy="737734"/>
          </a:xfrm>
        </p:spPr>
        <p:txBody>
          <a:bodyPr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7368391-D103-4780-88AC-9746C035960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73480" y="4879291"/>
            <a:ext cx="5684520" cy="132556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0B4B24-EFFA-49CE-88D9-B8E2ECE17208}"/>
              </a:ext>
            </a:extLst>
          </p:cNvPr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94AD39F-C2DD-4F6A-8AB9-EA5E0024EB1C}"/>
              </a:ext>
            </a:extLst>
          </p:cNvPr>
          <p:cNvSpPr/>
          <p:nvPr userDrawn="1"/>
        </p:nvSpPr>
        <p:spPr>
          <a:xfrm flipV="1">
            <a:off x="8016240" y="0"/>
            <a:ext cx="417576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38ABA718-1AEF-413D-964E-FA9CA8EDD8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EE83AD3-B30F-42CE-99A0-D50CDB9C951F}"/>
              </a:ext>
            </a:extLst>
          </p:cNvPr>
          <p:cNvSpPr/>
          <p:nvPr userDrawn="1"/>
        </p:nvSpPr>
        <p:spPr>
          <a:xfrm>
            <a:off x="8011886" y="3429000"/>
            <a:ext cx="4180114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BCCB3A69-6840-43C8-94EB-C3EF41DBC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6" name="Espaço Reservado para o Número do Slide 6">
            <a:extLst>
              <a:ext uri="{FF2B5EF4-FFF2-40B4-BE49-F238E27FC236}">
                <a16:creationId xmlns:a16="http://schemas.microsoft.com/office/drawing/2014/main" id="{B374594B-C272-477C-B1DB-A1E214CED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94643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linhe o texto centrado com a borda no topo da págin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B217CA4-9423-45D5-AD1D-2415B600F1DD}"/>
              </a:ext>
            </a:extLst>
          </p:cNvPr>
          <p:cNvSpPr/>
          <p:nvPr userDrawn="1"/>
        </p:nvSpPr>
        <p:spPr>
          <a:xfrm>
            <a:off x="0" y="0"/>
            <a:ext cx="12192000" cy="10814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525B7F-8292-4AE6-B9B3-F6C0621F1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E86D52-9DFB-4D69-BF39-2C163B394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0B91A39-D816-4317-AA23-55510F9D3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8160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entralizar o text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3740" y="1957701"/>
            <a:ext cx="5684520" cy="1305562"/>
          </a:xfrm>
        </p:spPr>
        <p:txBody>
          <a:bodyPr rtlCol="0" anchor="b"/>
          <a:lstStyle>
            <a:lvl1pPr algn="ctr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53740" y="3429000"/>
            <a:ext cx="5684520" cy="2347596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accent4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B514D1-FFF2-4784-BC98-5C209566EB25}"/>
              </a:ext>
            </a:extLst>
          </p:cNvPr>
          <p:cNvSpPr/>
          <p:nvPr userDrawn="1"/>
        </p:nvSpPr>
        <p:spPr>
          <a:xfrm>
            <a:off x="0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F775047-FCCD-48A9-AE4B-E4619B3FA069}"/>
              </a:ext>
            </a:extLst>
          </p:cNvPr>
          <p:cNvSpPr/>
          <p:nvPr userDrawn="1"/>
        </p:nvSpPr>
        <p:spPr>
          <a:xfrm>
            <a:off x="10276114" y="0"/>
            <a:ext cx="1915886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Data 4">
            <a:extLst>
              <a:ext uri="{FF2B5EF4-FFF2-40B4-BE49-F238E27FC236}">
                <a16:creationId xmlns:a16="http://schemas.microsoft.com/office/drawing/2014/main" id="{E57E5351-59BE-4BC8-83D8-BABF2317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9" name="Espaço Reservado para Rodapé 5">
            <a:extLst>
              <a:ext uri="{FF2B5EF4-FFF2-40B4-BE49-F238E27FC236}">
                <a16:creationId xmlns:a16="http://schemas.microsoft.com/office/drawing/2014/main" id="{7F2C600D-D61A-47D7-88A2-66D269DCB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10" name="Espaço Reservado para o Número do Slide 6">
            <a:extLst>
              <a:ext uri="{FF2B5EF4-FFF2-40B4-BE49-F238E27FC236}">
                <a16:creationId xmlns:a16="http://schemas.microsoft.com/office/drawing/2014/main" id="{E257B2EA-F7F2-4B84-A989-76BF9D0F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5552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tro conteúdo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0"/>
            <a:ext cx="12192000" cy="198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56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208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660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311207" y="4553832"/>
            <a:ext cx="2105186" cy="678667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1090200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3935025" y="3080256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779850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625612" y="3079044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5" name="Espaço Reservado para Data 4">
            <a:extLst>
              <a:ext uri="{FF2B5EF4-FFF2-40B4-BE49-F238E27FC236}">
                <a16:creationId xmlns:a16="http://schemas.microsoft.com/office/drawing/2014/main" id="{8B2D064B-EC57-4EA9-96ED-918E61BFD5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26" name="Espaço Reservado para Rodapé 5">
            <a:extLst>
              <a:ext uri="{FF2B5EF4-FFF2-40B4-BE49-F238E27FC236}">
                <a16:creationId xmlns:a16="http://schemas.microsoft.com/office/drawing/2014/main" id="{B2A70FF9-0C32-4443-A788-56E40DD78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27" name="Espaço Reservado para o Número do Slide 6">
            <a:extLst>
              <a:ext uri="{FF2B5EF4-FFF2-40B4-BE49-F238E27FC236}">
                <a16:creationId xmlns:a16="http://schemas.microsoft.com/office/drawing/2014/main" id="{D51176E4-E898-4497-ACF7-72CFF75F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1523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quatro imagen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BCCBC51-CB80-441C-9628-70A3BFA8C31A}"/>
              </a:ext>
            </a:extLst>
          </p:cNvPr>
          <p:cNvSpPr/>
          <p:nvPr userDrawn="1"/>
        </p:nvSpPr>
        <p:spPr>
          <a:xfrm>
            <a:off x="0" y="3429000"/>
            <a:ext cx="48768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90D749F-1509-46B1-B8ED-3506AC084799}"/>
              </a:ext>
            </a:extLst>
          </p:cNvPr>
          <p:cNvSpPr/>
          <p:nvPr userDrawn="1"/>
        </p:nvSpPr>
        <p:spPr>
          <a:xfrm>
            <a:off x="0" y="1"/>
            <a:ext cx="48768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3200400" cy="2621139"/>
          </a:xfrm>
        </p:spPr>
        <p:txBody>
          <a:bodyPr rtlCol="0" anchor="b"/>
          <a:lstStyle>
            <a:lvl1pPr algn="l">
              <a:defRPr b="1">
                <a:solidFill>
                  <a:schemeClr val="accent4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7336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1" name="Espaço Reservado para Texto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24518" y="21314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3" name="Espaço Reservado para Texto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741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9CB783F5-ED01-464E-9185-F05CFA0E84C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919318" y="4874657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1" name="Espaço Reservado para a imagem on-line 20">
            <a:extLst>
              <a:ext uri="{FF2B5EF4-FFF2-40B4-BE49-F238E27FC236}">
                <a16:creationId xmlns:a16="http://schemas.microsoft.com/office/drawing/2014/main" id="{D25CFAE9-00ED-42E0-BC9A-37BA858979B3}"/>
              </a:ext>
            </a:extLst>
          </p:cNvPr>
          <p:cNvSpPr>
            <a:spLocks noGrp="1"/>
          </p:cNvSpPr>
          <p:nvPr>
            <p:ph type="clipArt" sz="quarter" idx="48"/>
          </p:nvPr>
        </p:nvSpPr>
        <p:spPr>
          <a:xfrm>
            <a:off x="6387961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2" name="Espaço Reservado para a imagem on-line 20">
            <a:extLst>
              <a:ext uri="{FF2B5EF4-FFF2-40B4-BE49-F238E27FC236}">
                <a16:creationId xmlns:a16="http://schemas.microsoft.com/office/drawing/2014/main" id="{280D5B0E-3D2E-4146-9670-B596E8EBD129}"/>
              </a:ext>
            </a:extLst>
          </p:cNvPr>
          <p:cNvSpPr>
            <a:spLocks noGrp="1"/>
          </p:cNvSpPr>
          <p:nvPr>
            <p:ph type="clipArt" sz="quarter" idx="49"/>
          </p:nvPr>
        </p:nvSpPr>
        <p:spPr>
          <a:xfrm>
            <a:off x="9238736" y="643469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3" name="Espaço Reservado para a imagem on-line 20">
            <a:extLst>
              <a:ext uri="{FF2B5EF4-FFF2-40B4-BE49-F238E27FC236}">
                <a16:creationId xmlns:a16="http://schemas.microsoft.com/office/drawing/2014/main" id="{03D89936-E0D7-4618-9E72-EC1467568C21}"/>
              </a:ext>
            </a:extLst>
          </p:cNvPr>
          <p:cNvSpPr>
            <a:spLocks noGrp="1"/>
          </p:cNvSpPr>
          <p:nvPr>
            <p:ph type="clipArt" sz="quarter" idx="50"/>
          </p:nvPr>
        </p:nvSpPr>
        <p:spPr>
          <a:xfrm>
            <a:off x="6387961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24" name="Espaço Reservado para a imagem on-line 20">
            <a:extLst>
              <a:ext uri="{FF2B5EF4-FFF2-40B4-BE49-F238E27FC236}">
                <a16:creationId xmlns:a16="http://schemas.microsoft.com/office/drawing/2014/main" id="{08A2E99E-9F83-4666-BD35-056C88AEBFB1}"/>
              </a:ext>
            </a:extLst>
          </p:cNvPr>
          <p:cNvSpPr>
            <a:spLocks noGrp="1"/>
          </p:cNvSpPr>
          <p:nvPr>
            <p:ph type="clipArt" sz="quarter" idx="51"/>
          </p:nvPr>
        </p:nvSpPr>
        <p:spPr>
          <a:xfrm>
            <a:off x="9233723" y="3385457"/>
            <a:ext cx="1476375" cy="1474788"/>
          </a:xfrm>
        </p:spPr>
        <p:txBody>
          <a:bodyPr rtlCol="0">
            <a:normAutofit/>
          </a:bodyPr>
          <a:lstStyle>
            <a:lvl1pPr>
              <a:defRPr sz="1600"/>
            </a:lvl1pPr>
          </a:lstStyle>
          <a:p>
            <a:pPr rtl="0"/>
            <a:r>
              <a:rPr lang="pt-BR" noProof="0"/>
              <a:t>Clique no ícone para adicionar uma imagem online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A1CBAE-F2E5-4866-A865-C55E6257349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8200" y="4112198"/>
            <a:ext cx="3200400" cy="1395974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DA996B3F-2EC7-495F-920F-B21C55D9428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07336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1</a:t>
            </a:r>
          </a:p>
        </p:txBody>
      </p:sp>
      <p:sp>
        <p:nvSpPr>
          <p:cNvPr id="17" name="Espaço Reservado para Texto 8">
            <a:extLst>
              <a:ext uri="{FF2B5EF4-FFF2-40B4-BE49-F238E27FC236}">
                <a16:creationId xmlns:a16="http://schemas.microsoft.com/office/drawing/2014/main" id="{8F06E2A5-B7ED-4E1B-9B77-DFF175FA257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24518" y="25775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8" name="Espaço Reservado para Texto 8">
            <a:extLst>
              <a:ext uri="{FF2B5EF4-FFF2-40B4-BE49-F238E27FC236}">
                <a16:creationId xmlns:a16="http://schemas.microsoft.com/office/drawing/2014/main" id="{D12A97F1-04F3-48EA-99B9-030059505D9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0741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19" name="Espaço Reservado para Texto 8">
            <a:extLst>
              <a:ext uri="{FF2B5EF4-FFF2-40B4-BE49-F238E27FC236}">
                <a16:creationId xmlns:a16="http://schemas.microsoft.com/office/drawing/2014/main" id="{8884A8E9-B6DB-4ADD-A85B-593F618E457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19318" y="5320795"/>
            <a:ext cx="2105186" cy="365126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19E1EA5F-9EF0-45C3-94DD-6DF64F4DFA1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38201" y="5511642"/>
            <a:ext cx="3200400" cy="844707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Data 4">
            <a:extLst>
              <a:ext uri="{FF2B5EF4-FFF2-40B4-BE49-F238E27FC236}">
                <a16:creationId xmlns:a16="http://schemas.microsoft.com/office/drawing/2014/main" id="{5EBE65FE-7980-4861-93F3-178D1931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31" name="Espaço Reservado para Rodapé 5">
            <a:extLst>
              <a:ext uri="{FF2B5EF4-FFF2-40B4-BE49-F238E27FC236}">
                <a16:creationId xmlns:a16="http://schemas.microsoft.com/office/drawing/2014/main" id="{5941D839-A1FC-4620-8485-F69D66D59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32" name="Espaço Reservado para o Número do Slide 6">
            <a:extLst>
              <a:ext uri="{FF2B5EF4-FFF2-40B4-BE49-F238E27FC236}">
                <a16:creationId xmlns:a16="http://schemas.microsoft.com/office/drawing/2014/main" id="{B3B8613F-19BE-4CDB-BC4C-C321B4B8F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85573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29/7/20XX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Orientações para os funcionários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7" r:id="rId3"/>
    <p:sldLayoutId id="2147483674" r:id="rId4"/>
    <p:sldLayoutId id="2147483671" r:id="rId5"/>
    <p:sldLayoutId id="2147483666" r:id="rId6"/>
    <p:sldLayoutId id="2147483669" r:id="rId7"/>
    <p:sldLayoutId id="2147483661" r:id="rId8"/>
    <p:sldLayoutId id="2147483676" r:id="rId9"/>
    <p:sldLayoutId id="2147483670" r:id="rId10"/>
    <p:sldLayoutId id="2147483667" r:id="rId11"/>
    <p:sldLayoutId id="2147483673" r:id="rId12"/>
    <p:sldLayoutId id="2147483651" r:id="rId13"/>
    <p:sldLayoutId id="2147483672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843948"/>
            <a:ext cx="5739882" cy="2387600"/>
          </a:xfrm>
        </p:spPr>
        <p:txBody>
          <a:bodyPr rtlCol="0"/>
          <a:lstStyle/>
          <a:p>
            <a:pPr rtl="0"/>
            <a:r>
              <a:rPr lang="pt-BR" dirty="0"/>
              <a:t>Base de Dados Passo Firme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014052"/>
            <a:ext cx="5739882" cy="1698173"/>
          </a:xfrm>
        </p:spPr>
        <p:txBody>
          <a:bodyPr rtlCol="0">
            <a:normAutofit/>
          </a:bodyPr>
          <a:lstStyle/>
          <a:p>
            <a:pPr rtl="0"/>
            <a:r>
              <a:rPr lang="pt-BR" sz="2000" dirty="0"/>
              <a:t>Turma: p5</a:t>
            </a:r>
          </a:p>
          <a:p>
            <a:pPr rtl="0"/>
            <a:r>
              <a:rPr lang="pt-BR" sz="2000" dirty="0"/>
              <a:t>Grupo: g5</a:t>
            </a:r>
          </a:p>
          <a:p>
            <a:pPr rtl="0"/>
            <a:r>
              <a:rPr lang="pt-BR" sz="2000" dirty="0"/>
              <a:t>Bárbara Nóbrega Galiza (105937)</a:t>
            </a:r>
          </a:p>
          <a:p>
            <a:pPr rtl="0"/>
            <a:r>
              <a:rPr lang="pt-BR" sz="2000" dirty="0"/>
              <a:t>Miguel da Silva Pinto (107449)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6F-42D9-A579-9C2C-41EA7CF8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6169429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User Defined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B4A6-CFC6-C020-0F59-2C112661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Obtenção</a:t>
            </a:r>
            <a:r>
              <a:rPr lang="en-US"/>
              <a:t> de dados a usar em SPs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156B61-7FEA-8C45-326C-9D0DAF1568A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Nº </a:t>
            </a:r>
            <a:r>
              <a:rPr lang="en-US" err="1"/>
              <a:t>funcionários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secção</a:t>
            </a:r>
          </a:p>
          <a:p>
            <a:r>
              <a:rPr lang="en-US"/>
              <a:t>Nº </a:t>
            </a:r>
            <a:r>
              <a:rPr lang="en-US" err="1"/>
              <a:t>produtos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tipo</a:t>
            </a:r>
          </a:p>
          <a:p>
            <a:r>
              <a:rPr lang="en-US"/>
              <a:t>Nº </a:t>
            </a:r>
            <a:r>
              <a:rPr lang="en-US" err="1"/>
              <a:t>encomendas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tipo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4F8A8-2C51-9157-A4F0-D6EEE1495B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10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651061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6F-42D9-A579-9C2C-41EA7CF8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Triggers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B4A6-CFC6-C020-0F59-2C112661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Obediência</a:t>
            </a:r>
            <a:r>
              <a:rPr lang="en-US"/>
              <a:t> </a:t>
            </a:r>
            <a:r>
              <a:rPr lang="en-US" err="1"/>
              <a:t>aos</a:t>
            </a:r>
            <a:r>
              <a:rPr lang="en-US"/>
              <a:t> </a:t>
            </a:r>
            <a:r>
              <a:rPr lang="en-US" err="1"/>
              <a:t>requisitos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156B61-7FEA-8C45-326C-9D0DAF1568A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987588" cy="1106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Impedir</a:t>
            </a:r>
            <a:r>
              <a:rPr lang="en-US"/>
              <a:t> que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secção</a:t>
            </a:r>
            <a:r>
              <a:rPr lang="en-US"/>
              <a:t> </a:t>
            </a:r>
            <a:r>
              <a:rPr lang="en-US" err="1"/>
              <a:t>tenha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que 1 </a:t>
            </a:r>
            <a:r>
              <a:rPr lang="en-US" err="1"/>
              <a:t>gerente</a:t>
            </a:r>
            <a:endParaRPr lang="en-US"/>
          </a:p>
          <a:p>
            <a:r>
              <a:rPr lang="en-US" err="1"/>
              <a:t>Garantir</a:t>
            </a:r>
            <a:r>
              <a:rPr lang="en-US"/>
              <a:t> que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secção</a:t>
            </a:r>
            <a:r>
              <a:rPr lang="en-US"/>
              <a:t> </a:t>
            </a:r>
            <a:r>
              <a:rPr lang="en-US" err="1"/>
              <a:t>tenha</a:t>
            </a:r>
            <a:r>
              <a:rPr lang="en-US"/>
              <a:t> sempre 1 </a:t>
            </a:r>
            <a:r>
              <a:rPr lang="en-US" err="1"/>
              <a:t>gerente</a:t>
            </a:r>
          </a:p>
          <a:p>
            <a:r>
              <a:rPr lang="en-US" err="1"/>
              <a:t>Impedir</a:t>
            </a:r>
            <a:r>
              <a:rPr lang="en-US"/>
              <a:t> que um </a:t>
            </a:r>
            <a:r>
              <a:rPr lang="en-US" err="1"/>
              <a:t>operário</a:t>
            </a:r>
            <a:r>
              <a:rPr lang="en-US"/>
              <a:t> </a:t>
            </a:r>
            <a:r>
              <a:rPr lang="en-US" err="1"/>
              <a:t>receba</a:t>
            </a:r>
            <a:r>
              <a:rPr lang="en-US"/>
              <a:t> </a:t>
            </a:r>
            <a:r>
              <a:rPr lang="en-US" err="1"/>
              <a:t>mais</a:t>
            </a:r>
            <a:r>
              <a:rPr lang="en-US"/>
              <a:t> que o </a:t>
            </a:r>
            <a:r>
              <a:rPr lang="en-US" err="1"/>
              <a:t>respetivo</a:t>
            </a:r>
            <a:r>
              <a:rPr lang="en-US"/>
              <a:t> </a:t>
            </a:r>
            <a:r>
              <a:rPr lang="en-US" err="1"/>
              <a:t>gerente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4F8A8-2C51-9157-A4F0-D6EEE1495B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3794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6F-42D9-A579-9C2C-41EA7CF8A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EB4A6-CFC6-C020-0F59-2C112661A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Eficiência</a:t>
            </a:r>
            <a:r>
              <a:rPr lang="en-US"/>
              <a:t> no </a:t>
            </a:r>
            <a:r>
              <a:rPr lang="en-US" err="1"/>
              <a:t>acesso</a:t>
            </a:r>
            <a:r>
              <a:rPr lang="en-US"/>
              <a:t> </a:t>
            </a:r>
            <a:r>
              <a:rPr lang="en-US" err="1"/>
              <a:t>aos</a:t>
            </a:r>
            <a:r>
              <a:rPr lang="en-US"/>
              <a:t> dados </a:t>
            </a:r>
            <a:r>
              <a:rPr lang="en-US" err="1"/>
              <a:t>mais</a:t>
            </a:r>
            <a:r>
              <a:rPr lang="en-US"/>
              <a:t> importantes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156B61-7FEA-8C45-326C-9D0DAF1568A2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987588" cy="1106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Indexar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funcionários</a:t>
            </a:r>
            <a:r>
              <a:rPr lang="en-US"/>
              <a:t> de </a:t>
            </a:r>
            <a:r>
              <a:rPr lang="en-US" err="1"/>
              <a:t>cada</a:t>
            </a:r>
            <a:r>
              <a:rPr lang="en-US"/>
              <a:t> </a:t>
            </a:r>
            <a:r>
              <a:rPr lang="en-US" err="1"/>
              <a:t>secção</a:t>
            </a:r>
          </a:p>
          <a:p>
            <a:r>
              <a:rPr lang="en-US" err="1"/>
              <a:t>Indexar</a:t>
            </a:r>
            <a:r>
              <a:rPr lang="en-US"/>
              <a:t>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produtos</a:t>
            </a:r>
            <a:r>
              <a:rPr lang="en-US"/>
              <a:t> de </a:t>
            </a:r>
            <a:r>
              <a:rPr lang="en-US" err="1"/>
              <a:t>cada</a:t>
            </a:r>
            <a:r>
              <a:rPr lang="en-US"/>
              <a:t> encomenda</a:t>
            </a:r>
          </a:p>
          <a:p>
            <a:r>
              <a:rPr lang="en-US" err="1"/>
              <a:t>Indexar</a:t>
            </a:r>
            <a:r>
              <a:rPr lang="en-US"/>
              <a:t> a matéria prima fornecida por fornecedor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4F8A8-2C51-9157-A4F0-D6EEE1495B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35400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6F-42D9-A579-9C2C-41EA7CF8A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Melhorias</a:t>
            </a:r>
            <a:r>
              <a:rPr lang="en-US" dirty="0"/>
              <a:t> no </a:t>
            </a:r>
            <a:r>
              <a:rPr lang="en-US" dirty="0" err="1"/>
              <a:t>Projeto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B4F8A8-2C51-9157-A4F0-D6EEE1495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13</a:t>
            </a:fld>
            <a:endParaRPr lang="pt-BR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709850-6E7C-9137-F04F-82B6A65CB0D1}"/>
              </a:ext>
            </a:extLst>
          </p:cNvPr>
          <p:cNvSpPr txBox="1"/>
          <p:nvPr/>
        </p:nvSpPr>
        <p:spPr>
          <a:xfrm>
            <a:off x="3468914" y="2814739"/>
            <a:ext cx="526194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Concluir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tarefas</a:t>
            </a:r>
            <a:r>
              <a:rPr lang="en-US" dirty="0"/>
              <a:t> </a:t>
            </a:r>
            <a:r>
              <a:rPr lang="en-US" dirty="0" err="1"/>
              <a:t>idealizadas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Inserir</a:t>
            </a:r>
            <a:r>
              <a:rPr lang="en-US" dirty="0"/>
              <a:t> </a:t>
            </a:r>
            <a:r>
              <a:rPr lang="en-US" err="1"/>
              <a:t>mecanismos</a:t>
            </a:r>
            <a:r>
              <a:rPr lang="en-US" dirty="0"/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Prevenção</a:t>
            </a:r>
            <a:r>
              <a:rPr lang="en-US" dirty="0"/>
              <a:t> de </a:t>
            </a:r>
            <a:r>
              <a:rPr lang="en-US" dirty="0" err="1"/>
              <a:t>erros</a:t>
            </a:r>
            <a:r>
              <a:rPr lang="en-US" dirty="0"/>
              <a:t> 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Segurança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Privacidade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Backup e </a:t>
            </a:r>
            <a:r>
              <a:rPr lang="en-US" err="1"/>
              <a:t>recuperação</a:t>
            </a:r>
            <a:endParaRPr lang="en-US" dirty="0" err="1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err="1"/>
              <a:t>Simplificar</a:t>
            </a:r>
            <a:r>
              <a:rPr lang="en-US" dirty="0"/>
              <a:t> a User Interface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Garantir</a:t>
            </a:r>
            <a:r>
              <a:rPr lang="en-US" dirty="0"/>
              <a:t> a </a:t>
            </a:r>
            <a:r>
              <a:rPr lang="en-US" dirty="0" err="1"/>
              <a:t>escalabilidade</a:t>
            </a:r>
            <a:r>
              <a:rPr lang="en-US" dirty="0"/>
              <a:t> do </a:t>
            </a:r>
            <a:r>
              <a:rPr lang="en-US" dirty="0" err="1"/>
              <a:t>sistema</a:t>
            </a:r>
          </a:p>
        </p:txBody>
      </p:sp>
    </p:spTree>
    <p:extLst>
      <p:ext uri="{BB962C8B-B14F-4D97-AF65-F5344CB8AC3E}">
        <p14:creationId xmlns:p14="http://schemas.microsoft.com/office/powerpoint/2010/main" val="2500566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313571"/>
            <a:ext cx="4419600" cy="1659716"/>
          </a:xfrm>
        </p:spPr>
        <p:txBody>
          <a:bodyPr rtlCol="0"/>
          <a:lstStyle/>
          <a:p>
            <a:pPr rtl="0"/>
            <a:r>
              <a:rPr lang="pt-BR" dirty="0"/>
              <a:t>Obrigado!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2257BCF9-933D-4329-B564-4E404B1C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98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1857549"/>
            <a:ext cx="5684520" cy="702857"/>
          </a:xfrm>
        </p:spPr>
        <p:txBody>
          <a:bodyPr rtlCol="0"/>
          <a:lstStyle/>
          <a:p>
            <a:pPr rtl="0"/>
            <a:r>
              <a:rPr lang="pt-BR"/>
              <a:t>Introdução</a:t>
            </a: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740" y="3123797"/>
            <a:ext cx="5684520" cy="23475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/>
              <a:t>Do que se trata a empresa Passo Firme?</a:t>
            </a:r>
          </a:p>
          <a:p>
            <a:endParaRPr lang="pt-BR" sz="1800"/>
          </a:p>
          <a:p>
            <a:pPr rtl="0"/>
            <a:r>
              <a:rPr lang="pt-BR" sz="1800"/>
              <a:t>Motivação para a criação da base de dados</a:t>
            </a:r>
          </a:p>
          <a:p>
            <a:endParaRPr lang="pt-BR" sz="1800"/>
          </a:p>
          <a:p>
            <a:pPr rtl="0"/>
            <a:r>
              <a:rPr lang="pt-BR" sz="1800"/>
              <a:t>Aplicação interativa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278" y="919450"/>
            <a:ext cx="5684520" cy="693462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Casos de Uso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FF0DADF7-71F8-49DA-8F56-3DE812A6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8CD3C-9587-5A6A-F1A3-B8E42B03AA3D}"/>
              </a:ext>
            </a:extLst>
          </p:cNvPr>
          <p:cNvSpPr txBox="1"/>
          <p:nvPr/>
        </p:nvSpPr>
        <p:spPr>
          <a:xfrm>
            <a:off x="5655777" y="2452498"/>
            <a:ext cx="5689021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Produto: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Adicionar</a:t>
            </a:r>
            <a:r>
              <a:rPr lang="en-US" dirty="0">
                <a:solidFill>
                  <a:schemeClr val="bg1"/>
                </a:solidFill>
              </a:rPr>
              <a:t>/Remover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Quantidade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 de </a:t>
            </a:r>
            <a:r>
              <a:rPr lang="en-US" dirty="0" err="1">
                <a:solidFill>
                  <a:schemeClr val="bg1"/>
                </a:solidFill>
              </a:rPr>
              <a:t>fabrico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venda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N° </a:t>
            </a:r>
            <a:r>
              <a:rPr lang="en-US" dirty="0" err="1">
                <a:solidFill>
                  <a:schemeClr val="bg1"/>
                </a:solidFill>
              </a:rPr>
              <a:t>encomendas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Funcionário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Adicionar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Editar</a:t>
            </a:r>
            <a:r>
              <a:rPr lang="en-US" dirty="0">
                <a:solidFill>
                  <a:schemeClr val="bg1"/>
                </a:solidFill>
              </a:rPr>
              <a:t>/Remover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Informação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pessoal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Cargo (</a:t>
            </a:r>
            <a:r>
              <a:rPr lang="en-US" dirty="0" err="1">
                <a:solidFill>
                  <a:schemeClr val="bg1"/>
                </a:solidFill>
              </a:rPr>
              <a:t>Gerente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Operário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Secção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750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B90E9-5CEE-4E4F-90F9-2CE3D9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0278" y="919450"/>
            <a:ext cx="5684520" cy="693462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dirty="0"/>
              <a:t>Casos de Uso</a:t>
            </a:r>
          </a:p>
        </p:txBody>
      </p:sp>
      <p:sp>
        <p:nvSpPr>
          <p:cNvPr id="14" name="Espaço Reservado para o Número do Slide 13">
            <a:extLst>
              <a:ext uri="{FF2B5EF4-FFF2-40B4-BE49-F238E27FC236}">
                <a16:creationId xmlns:a16="http://schemas.microsoft.com/office/drawing/2014/main" id="{FF0DADF7-71F8-49DA-8F56-3DE812A6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18CD3C-9587-5A6A-F1A3-B8E42B03AA3D}"/>
              </a:ext>
            </a:extLst>
          </p:cNvPr>
          <p:cNvSpPr txBox="1"/>
          <p:nvPr/>
        </p:nvSpPr>
        <p:spPr>
          <a:xfrm>
            <a:off x="5664779" y="2245231"/>
            <a:ext cx="568902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 err="1">
                <a:solidFill>
                  <a:schemeClr val="bg1"/>
                </a:solidFill>
              </a:rPr>
              <a:t>Fornecedor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Editar</a:t>
            </a:r>
            <a:r>
              <a:rPr lang="en-US" dirty="0">
                <a:solidFill>
                  <a:schemeClr val="bg1"/>
                </a:solidFill>
              </a:rPr>
              <a:t>/Remover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Quantidade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materia</a:t>
            </a:r>
            <a:r>
              <a:rPr lang="en-US" dirty="0">
                <a:solidFill>
                  <a:schemeClr val="bg1"/>
                </a:solidFill>
              </a:rPr>
              <a:t> prima </a:t>
            </a:r>
            <a:r>
              <a:rPr lang="en-US" dirty="0" err="1">
                <a:solidFill>
                  <a:schemeClr val="bg1"/>
                </a:solidFill>
              </a:rPr>
              <a:t>fornecida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algn="l"/>
            <a:r>
              <a:rPr lang="en-US" b="1" dirty="0" err="1">
                <a:solidFill>
                  <a:schemeClr val="bg1"/>
                </a:solidFill>
              </a:rPr>
              <a:t>Revendedor</a:t>
            </a:r>
            <a:r>
              <a:rPr lang="en-US" b="1" dirty="0">
                <a:solidFill>
                  <a:schemeClr val="bg1"/>
                </a:solidFill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Editar</a:t>
            </a:r>
            <a:r>
              <a:rPr lang="en-US" dirty="0">
                <a:solidFill>
                  <a:schemeClr val="bg1"/>
                </a:solidFill>
              </a:rPr>
              <a:t>/Remover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N° de </a:t>
            </a:r>
            <a:r>
              <a:rPr lang="en-US" dirty="0" err="1">
                <a:solidFill>
                  <a:schemeClr val="bg1"/>
                </a:solidFill>
              </a:rPr>
              <a:t>encomendas</a:t>
            </a:r>
            <a:r>
              <a:rPr lang="en-US" dirty="0">
                <a:solidFill>
                  <a:schemeClr val="bg1"/>
                </a:solidFill>
              </a:rPr>
              <a:t> e n° total de </a:t>
            </a:r>
            <a:r>
              <a:rPr lang="en-US" dirty="0" err="1">
                <a:solidFill>
                  <a:schemeClr val="bg1"/>
                </a:solidFill>
              </a:rPr>
              <a:t>produtos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encomendados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Secção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N° </a:t>
            </a:r>
            <a:r>
              <a:rPr lang="en-US" dirty="0" err="1">
                <a:solidFill>
                  <a:schemeClr val="bg1"/>
                </a:solidFill>
              </a:rPr>
              <a:t>funcionários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Gerente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Média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Salarial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Processos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atuais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45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D97FB38C-DF13-4662-F4C1-41A293FDF33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5</a:t>
            </a:fld>
            <a:endParaRPr lang="pt-BR" noProof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E57A1354-8E9D-7B31-2FE6-E93440FF1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530" y="421062"/>
            <a:ext cx="4654826" cy="798141"/>
          </a:xfrm>
        </p:spPr>
        <p:txBody>
          <a:bodyPr rtlCol="0" anchor="b">
            <a:normAutofit/>
          </a:bodyPr>
          <a:lstStyle/>
          <a:p>
            <a:pPr rtl="0"/>
            <a:r>
              <a:rPr lang="pt-BR" dirty="0"/>
              <a:t>Tecnologia Usada</a:t>
            </a:r>
          </a:p>
        </p:txBody>
      </p:sp>
      <p:pic>
        <p:nvPicPr>
          <p:cNvPr id="15" name="Imagem 14" descr="Desenho de uma placa&#10;&#10;Descrição gerada automaticamente com confiança média">
            <a:extLst>
              <a:ext uri="{FF2B5EF4-FFF2-40B4-BE49-F238E27FC236}">
                <a16:creationId xmlns:a16="http://schemas.microsoft.com/office/drawing/2014/main" id="{F16B9E87-65C2-ADBF-1FC6-543B517CF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56687" y="2764908"/>
            <a:ext cx="2032511" cy="203251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44795EC-085E-B16E-87C2-5F97F0469A1D}"/>
              </a:ext>
            </a:extLst>
          </p:cNvPr>
          <p:cNvSpPr txBox="1"/>
          <p:nvPr/>
        </p:nvSpPr>
        <p:spPr>
          <a:xfrm>
            <a:off x="5679208" y="5100706"/>
            <a:ext cx="198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Visual Studio 2019</a:t>
            </a:r>
          </a:p>
        </p:txBody>
      </p:sp>
      <p:pic>
        <p:nvPicPr>
          <p:cNvPr id="17" name="Imagem 1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C65F624-A6E2-BFAC-B015-CF5D0D03E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7652" y="2879291"/>
            <a:ext cx="3206658" cy="1803746"/>
          </a:xfrm>
          <a:prstGeom prst="rect">
            <a:avLst/>
          </a:prstGeom>
          <a:noFill/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76BDBA8-2296-0E35-91FC-E54F1E9B9D3D}"/>
              </a:ext>
            </a:extLst>
          </p:cNvPr>
          <p:cNvSpPr txBox="1"/>
          <p:nvPr/>
        </p:nvSpPr>
        <p:spPr>
          <a:xfrm>
            <a:off x="9292733" y="5100706"/>
            <a:ext cx="171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Windows </a:t>
            </a:r>
            <a:r>
              <a:rPr lang="pt-BR" dirty="0" err="1">
                <a:solidFill>
                  <a:schemeClr val="bg1"/>
                </a:solidFill>
              </a:rPr>
              <a:t>Forms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0" name="Imagem 19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8BE49C94-9993-5244-C709-8918C4D5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086" y="2911052"/>
            <a:ext cx="3206658" cy="1803745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8D753083-B165-AF2F-0BE2-AA343AE3538F}"/>
              </a:ext>
            </a:extLst>
          </p:cNvPr>
          <p:cNvSpPr txBox="1"/>
          <p:nvPr/>
        </p:nvSpPr>
        <p:spPr>
          <a:xfrm>
            <a:off x="2848808" y="5100706"/>
            <a:ext cx="11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SQLServer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305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7900F-A8FB-2DD8-2164-E074332F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516834"/>
            <a:ext cx="5684520" cy="713217"/>
          </a:xfrm>
        </p:spPr>
        <p:txBody>
          <a:bodyPr/>
          <a:lstStyle/>
          <a:p>
            <a:r>
              <a:rPr lang="pt-BR" dirty="0"/>
              <a:t>DER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5618A6-2DE6-05D9-1275-FB85CDE7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6</a:t>
            </a:fld>
            <a:endParaRPr lang="pt-BR" noProof="0"/>
          </a:p>
        </p:txBody>
      </p:sp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394411FB-FAEB-7298-0986-856CF7969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489075"/>
            <a:ext cx="788670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66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7900F-A8FB-2DD8-2164-E074332F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740" y="516834"/>
            <a:ext cx="5684520" cy="713217"/>
          </a:xfrm>
        </p:spPr>
        <p:txBody>
          <a:bodyPr/>
          <a:lstStyle/>
          <a:p>
            <a:r>
              <a:rPr lang="pt-BR"/>
              <a:t>ER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5618A6-2DE6-05D9-1275-FB85CDE7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pt-BR" noProof="0" smtClean="0"/>
              <a:pPr rtl="0"/>
              <a:t>7</a:t>
            </a:fld>
            <a:endParaRPr lang="pt-BR" noProof="0"/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94B6157-7B94-DD9A-209C-502017AA1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445" y="1580221"/>
            <a:ext cx="8051110" cy="442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9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429000"/>
            <a:ext cx="10515600" cy="3080657"/>
          </a:xfrm>
        </p:spPr>
        <p:txBody>
          <a:bodyPr rtlCol="0"/>
          <a:lstStyle/>
          <a:p>
            <a:pPr rtl="0"/>
            <a:r>
              <a:rPr lang="pt-BR"/>
              <a:t>Demonstração</a:t>
            </a:r>
            <a:endParaRPr lang="pt-BR" dirty="0"/>
          </a:p>
        </p:txBody>
      </p:sp>
      <p:pic>
        <p:nvPicPr>
          <p:cNvPr id="3" name="Passo Firme 2023-06-01 08-49-20">
            <a:hlinkClick r:id="" action="ppaction://media"/>
            <a:extLst>
              <a:ext uri="{FF2B5EF4-FFF2-40B4-BE49-F238E27FC236}">
                <a16:creationId xmlns:a16="http://schemas.microsoft.com/office/drawing/2014/main" id="{E02CE749-4D87-9B4B-5F7F-B64502373C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5564" y="761134"/>
            <a:ext cx="6445827" cy="34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26552-D211-4D34-862F-65A44D0D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2325"/>
            <a:ext cx="5684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err="1"/>
              <a:t>Stored</a:t>
            </a:r>
            <a:r>
              <a:rPr lang="pt-BR"/>
              <a:t> Procedures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5D206B-B172-4CB9-906E-864531763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95562"/>
            <a:ext cx="5684520" cy="4415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Acesso à BD</a:t>
            </a:r>
          </a:p>
          <a:p>
            <a:pPr rtl="0"/>
            <a:endParaRPr lang="pt-BR"/>
          </a:p>
          <a:p>
            <a:pPr rtl="0"/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3BF054-FDBC-4318-8DA7-42C337A16B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38200" y="3040514"/>
            <a:ext cx="5684520" cy="11069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/>
              <a:t>Utilizados em vez de </a:t>
            </a:r>
            <a:r>
              <a:rPr lang="pt-BR" err="1"/>
              <a:t>Selects</a:t>
            </a:r>
            <a:r>
              <a:rPr lang="pt-BR"/>
              <a:t>, </a:t>
            </a:r>
            <a:r>
              <a:rPr lang="pt-BR" err="1"/>
              <a:t>Inserts</a:t>
            </a:r>
            <a:r>
              <a:rPr lang="pt-BR"/>
              <a:t>, Updates &amp; Deletes</a:t>
            </a:r>
            <a:endParaRPr lang="en-US"/>
          </a:p>
          <a:p>
            <a:r>
              <a:rPr lang="pt-BR"/>
              <a:t>Camada de abstração em relação à BD</a:t>
            </a:r>
          </a:p>
          <a:p>
            <a:r>
              <a:rPr lang="pt-BR"/>
              <a:t>Em caso de alteração das tabelas, muda-se apenas o SP</a:t>
            </a:r>
          </a:p>
          <a:p>
            <a:pPr rtl="0"/>
            <a:endParaRPr lang="pt-BR"/>
          </a:p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A7EB14-0C1E-4251-9589-93AC9E21E79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4529818"/>
            <a:ext cx="5684520" cy="4415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Outras utilizações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FF079C-3BCA-4686-AD7A-952F84BCE89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4993888"/>
            <a:ext cx="5684520" cy="11069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Obter estado dos produtos</a:t>
            </a:r>
          </a:p>
          <a:p>
            <a:r>
              <a:rPr lang="pt-BR"/>
              <a:t>Obter média salarial por secção</a:t>
            </a:r>
          </a:p>
          <a:p>
            <a:r>
              <a:rPr lang="pt-BR"/>
              <a:t>Obter matéria prima fornecida e nº encomendas</a:t>
            </a:r>
          </a:p>
        </p:txBody>
      </p:sp>
      <p:sp>
        <p:nvSpPr>
          <p:cNvPr id="34" name="Espaço Reservado para o Número do Slide 33">
            <a:extLst>
              <a:ext uri="{FF2B5EF4-FFF2-40B4-BE49-F238E27FC236}">
                <a16:creationId xmlns:a16="http://schemas.microsoft.com/office/drawing/2014/main" id="{FAED4C67-6AD4-4960-9032-B8D5435CD9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911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2A25D"/>
      </a:accent1>
      <a:accent2>
        <a:srgbClr val="A0DADE"/>
      </a:accent2>
      <a:accent3>
        <a:srgbClr val="CCB5E5"/>
      </a:accent3>
      <a:accent4>
        <a:srgbClr val="29285D"/>
      </a:accent4>
      <a:accent5>
        <a:srgbClr val="EDF1F2"/>
      </a:accent5>
      <a:accent6>
        <a:srgbClr val="70AD47"/>
      </a:accent6>
      <a:hlink>
        <a:srgbClr val="A0DADE"/>
      </a:hlink>
      <a:folHlink>
        <a:srgbClr val="954F72"/>
      </a:folHlink>
    </a:clrScheme>
    <a:fontScheme name="Custom 62">
      <a:majorFont>
        <a:latin typeface="Skeena"/>
        <a:ea typeface=""/>
        <a:cs typeface=""/>
      </a:majorFont>
      <a:minorFont>
        <a:latin typeface="Skee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396174_TF03460514_Win32.potx" id="{9CA428FB-1904-4535-8DBB-4F6E2844CD3F}" vid="{91CE045F-AF71-4554-BA03-AB10FE2648A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0ED2D196FCAFA4CAD4868C562C8D092" ma:contentTypeVersion="7" ma:contentTypeDescription="Create a new document." ma:contentTypeScope="" ma:versionID="b7cd8472dc1c103eeda06de2c309a0e4">
  <xsd:schema xmlns:xsd="http://www.w3.org/2001/XMLSchema" xmlns:xs="http://www.w3.org/2001/XMLSchema" xmlns:p="http://schemas.microsoft.com/office/2006/metadata/properties" xmlns:ns3="46ffc840-b187-463e-a6c1-90e2b59ce8ee" targetNamespace="http://schemas.microsoft.com/office/2006/metadata/properties" ma:root="true" ma:fieldsID="a86b9f9c08f71e6bb43f3cbd89d4a9fb" ns3:_="">
    <xsd:import namespace="46ffc840-b187-463e-a6c1-90e2b59ce8e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ffc840-b187-463e-a6c1-90e2b59ce8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6ffc840-b187-463e-a6c1-90e2b59ce8ee" xsi:nil="true"/>
  </documentManagement>
</p:properties>
</file>

<file path=customXml/itemProps1.xml><?xml version="1.0" encoding="utf-8"?>
<ds:datastoreItem xmlns:ds="http://schemas.openxmlformats.org/officeDocument/2006/customXml" ds:itemID="{E618C13B-9D83-4AF4-B64D-33362D5133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146C8B-E81E-4655-95D5-AD4236E631A0}">
  <ds:schemaRefs>
    <ds:schemaRef ds:uri="46ffc840-b187-463e-a6c1-90e2b59ce8e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4F7154-AFAC-4BE7-8A74-7F4B6FC2743C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6ffc840-b187-463e-a6c1-90e2b59ce8ee"/>
    <ds:schemaRef ds:uri="http://purl.org/dc/terms/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{93CD57D3-B121-4567-9871-5B59425C0088}tf03460514_win32</Template>
  <TotalTime>344</TotalTime>
  <Words>306</Words>
  <Application>Microsoft Office PowerPoint</Application>
  <PresentationFormat>Ecrã Panorâmico</PresentationFormat>
  <Paragraphs>101</Paragraphs>
  <Slides>14</Slides>
  <Notes>7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14</vt:i4>
      </vt:variant>
    </vt:vector>
  </HeadingPairs>
  <TitlesOfParts>
    <vt:vector size="19" baseType="lpstr">
      <vt:lpstr>Arial</vt:lpstr>
      <vt:lpstr>Calibri</vt:lpstr>
      <vt:lpstr>Skeena</vt:lpstr>
      <vt:lpstr>Times New Roman</vt:lpstr>
      <vt:lpstr>Tema do Office</vt:lpstr>
      <vt:lpstr>Base de Dados Passo Firme</vt:lpstr>
      <vt:lpstr>Introdução</vt:lpstr>
      <vt:lpstr>Casos de Uso</vt:lpstr>
      <vt:lpstr>Casos de Uso</vt:lpstr>
      <vt:lpstr>Tecnologia Usada</vt:lpstr>
      <vt:lpstr>DER</vt:lpstr>
      <vt:lpstr>ER</vt:lpstr>
      <vt:lpstr>Demonstração</vt:lpstr>
      <vt:lpstr>Stored Procedures</vt:lpstr>
      <vt:lpstr>User Defined Functions</vt:lpstr>
      <vt:lpstr>Triggers</vt:lpstr>
      <vt:lpstr>Indexes</vt:lpstr>
      <vt:lpstr>Melhorias no Projeto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 de Dados Passo Firme</dc:title>
  <dc:creator>Bárbara Galiza</dc:creator>
  <cp:lastModifiedBy>Miguel Pinto</cp:lastModifiedBy>
  <cp:revision>51</cp:revision>
  <dcterms:created xsi:type="dcterms:W3CDTF">2023-05-31T16:38:11Z</dcterms:created>
  <dcterms:modified xsi:type="dcterms:W3CDTF">2023-06-01T09:13:50Z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0x01010030ED2D196FCAFA4CAD4868C562C8D092</vt:lpwstr>
  </property>
</Properties>
</file>